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IBM Plex Sans"/>
      <p:regular r:id="rId26"/>
      <p:bold r:id="rId27"/>
      <p:italic r:id="rId28"/>
      <p:boldItalic r:id="rId29"/>
    </p:embeddedFont>
    <p:embeddedFont>
      <p:font typeface="IBM Plex Sans SemiBold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4">
          <p15:clr>
            <a:srgbClr val="A4A3A4"/>
          </p15:clr>
        </p15:guide>
        <p15:guide id="2" pos="340">
          <p15:clr>
            <a:srgbClr val="9AA0A6"/>
          </p15:clr>
        </p15:guide>
        <p15:guide id="3" orient="horz" pos="227">
          <p15:clr>
            <a:srgbClr val="9AA0A6"/>
          </p15:clr>
        </p15:guide>
        <p15:guide id="4" pos="1428">
          <p15:clr>
            <a:srgbClr val="9AA0A6"/>
          </p15:clr>
        </p15:guide>
        <p15:guide id="5" pos="2767">
          <p15:clr>
            <a:srgbClr val="9AA0A6"/>
          </p15:clr>
        </p15:guide>
        <p15:guide id="6" pos="4093">
          <p15:clr>
            <a:srgbClr val="9AA0A6"/>
          </p15:clr>
        </p15:guide>
        <p15:guide id="7" pos="4320">
          <p15:clr>
            <a:srgbClr val="9AA0A6"/>
          </p15:clr>
        </p15:guide>
        <p15:guide id="8" pos="5420">
          <p15:clr>
            <a:srgbClr val="9AA0A6"/>
          </p15:clr>
        </p15:guide>
        <p15:guide id="9" orient="horz" pos="1659">
          <p15:clr>
            <a:srgbClr val="9AA0A6"/>
          </p15:clr>
        </p15:guide>
        <p15:guide id="10" orient="horz" pos="2494">
          <p15:clr>
            <a:srgbClr val="9AA0A6"/>
          </p15:clr>
        </p15:guide>
        <p15:guide id="11" orient="horz" pos="2948">
          <p15:clr>
            <a:srgbClr val="9AA0A6"/>
          </p15:clr>
        </p15:guide>
        <p15:guide id="12" orient="horz" pos="227">
          <p15:clr>
            <a:srgbClr val="9AA0A6"/>
          </p15:clr>
        </p15:guide>
        <p15:guide id="13" orient="horz" pos="2268">
          <p15:clr>
            <a:srgbClr val="9AA0A6"/>
          </p15:clr>
        </p15:guide>
        <p15:guide id="14" orient="horz" pos="907">
          <p15:clr>
            <a:srgbClr val="9AA0A6"/>
          </p15:clr>
        </p15:guide>
        <p15:guide id="15" pos="1667">
          <p15:clr>
            <a:srgbClr val="9AA0A6"/>
          </p15:clr>
        </p15:guide>
        <p15:guide id="16" orient="horz" pos="1120">
          <p15:clr>
            <a:srgbClr val="9AA0A6"/>
          </p15:clr>
        </p15:guide>
        <p15:guide id="17" orient="horz" pos="1814">
          <p15:clr>
            <a:srgbClr val="9AA0A6"/>
          </p15:clr>
        </p15:guide>
        <p15:guide id="18" orient="horz" pos="453">
          <p15:clr>
            <a:srgbClr val="9AA0A6"/>
          </p15:clr>
        </p15:guide>
        <p15:guide id="19" pos="754">
          <p15:clr>
            <a:srgbClr val="9AA0A6"/>
          </p15:clr>
        </p15:guide>
        <p15:guide id="20" orient="horz" pos="1426">
          <p15:clr>
            <a:srgbClr val="9AA0A6"/>
          </p15:clr>
        </p15:guide>
        <p15:guide id="21" pos="2880">
          <p15:clr>
            <a:srgbClr val="9AA0A6"/>
          </p15:clr>
        </p15:guide>
        <p15:guide id="22" pos="1070">
          <p15:clr>
            <a:srgbClr val="9AA0A6"/>
          </p15:clr>
        </p15:guide>
        <p15:guide id="23" orient="horz" pos="2120">
          <p15:clr>
            <a:srgbClr val="9AA0A6"/>
          </p15:clr>
        </p15:guide>
        <p15:guide id="24" pos="438">
          <p15:clr>
            <a:srgbClr val="9AA0A6"/>
          </p15:clr>
        </p15:guide>
        <p15:guide id="25" orient="horz" pos="1020">
          <p15:clr>
            <a:srgbClr val="9AA0A6"/>
          </p15:clr>
        </p15:guide>
        <p15:guide id="26" pos="2636">
          <p15:clr>
            <a:srgbClr val="9AA0A6"/>
          </p15:clr>
        </p15:guide>
        <p15:guide id="27" pos="324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4"/>
        <p:guide pos="340"/>
        <p:guide pos="227" orient="horz"/>
        <p:guide pos="1428"/>
        <p:guide pos="2767"/>
        <p:guide pos="4093"/>
        <p:guide pos="4320"/>
        <p:guide pos="5420"/>
        <p:guide pos="1659" orient="horz"/>
        <p:guide pos="2494" orient="horz"/>
        <p:guide pos="2948" orient="horz"/>
        <p:guide pos="227" orient="horz"/>
        <p:guide pos="2268" orient="horz"/>
        <p:guide pos="907" orient="horz"/>
        <p:guide pos="1667"/>
        <p:guide pos="1120" orient="horz"/>
        <p:guide pos="1814" orient="horz"/>
        <p:guide pos="453" orient="horz"/>
        <p:guide pos="754"/>
        <p:guide pos="1426" orient="horz"/>
        <p:guide pos="2880"/>
        <p:guide pos="1070"/>
        <p:guide pos="2120" orient="horz"/>
        <p:guide pos="438"/>
        <p:guide pos="1020" orient="horz"/>
        <p:guide pos="2636"/>
        <p:guide pos="32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BMPlexSans-regular.fntdata"/><Relationship Id="rId25" Type="http://schemas.openxmlformats.org/officeDocument/2006/relationships/slide" Target="slides/slide20.xml"/><Relationship Id="rId28" Type="http://schemas.openxmlformats.org/officeDocument/2006/relationships/font" Target="fonts/IBMPlexSans-italic.fntdata"/><Relationship Id="rId27" Type="http://schemas.openxmlformats.org/officeDocument/2006/relationships/font" Target="fonts/IBMPlex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BMPlex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BMPlexSansSemiBold-bold.fntdata"/><Relationship Id="rId30" Type="http://schemas.openxmlformats.org/officeDocument/2006/relationships/font" Target="fonts/IBMPlexSansSemiBold-regular.fntdata"/><Relationship Id="rId11" Type="http://schemas.openxmlformats.org/officeDocument/2006/relationships/slide" Target="slides/slide6.xml"/><Relationship Id="rId33" Type="http://schemas.openxmlformats.org/officeDocument/2006/relationships/font" Target="fonts/IBMPlexSansSemiBold-boldItalic.fntdata"/><Relationship Id="rId10" Type="http://schemas.openxmlformats.org/officeDocument/2006/relationships/slide" Target="slides/slide5.xml"/><Relationship Id="rId32" Type="http://schemas.openxmlformats.org/officeDocument/2006/relationships/font" Target="fonts/IBMPlexSansSemiBold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256bf0d36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f256bf0d36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27bf3e399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27bf3e399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7bf3e3992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27bf3e3992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27bf3e3992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27bf3e3992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27bf3e3992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27bf3e3992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27bf3e3992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27bf3e3992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27bf3e3992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27bf3e3992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7bf3e3992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7bf3e3992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27bf3e3992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27bf3e3992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27bf3e3992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27bf3e3992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27bf3e3992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27bf3e3992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62a6c03f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62a6c03f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f256bf0d36_0_11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f256bf0d36_0_11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7ea2121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27ea2121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2746f8e7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2746f8e7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7bf3e39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27bf3e39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27bf3e399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27bf3e399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27bf3e399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27bf3e399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27bf3e399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27bf3e399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27bf3e399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27bf3e399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8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2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6">
    <p:bg>
      <p:bgPr>
        <a:solidFill>
          <a:schemeClr val="dk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0800000">
            <a:off x="4913778" y="304800"/>
            <a:ext cx="423024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ИСПОЛЬЗУЙ МЕНЯ">
  <p:cSld name="1_Title slide 5_2_1_6_1_1">
    <p:bg>
      <p:bgPr>
        <a:solidFill>
          <a:schemeClr val="dk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екоративный 1">
  <p:cSld name="1_Title slide 5_2_1_6_1_5">
    <p:bg>
      <p:bgPr>
        <a:solidFill>
          <a:schemeClr val="dk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1 2">
  <p:cSld name="1_Title slide 5_2_1_6_1_6"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еребивка">
  <p:cSld name="CUSTOM_2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8"/>
          <p:cNvSpPr txBox="1"/>
          <p:nvPr>
            <p:ph type="title"/>
          </p:nvPr>
        </p:nvSpPr>
        <p:spPr>
          <a:xfrm>
            <a:off x="540000" y="1607400"/>
            <a:ext cx="8064000" cy="19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73" name="Google Shape;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1">
  <p:cSld name="1_Title slide 5_2_1_6_1_1_1">
    <p:bg>
      <p:bgPr>
        <a:solidFill>
          <a:schemeClr val="dk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7"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9" name="Google Shape;7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 (без графики)">
  <p:cSld name="TITLE_1_1_1_1_1"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4" name="Google Shape;8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7" name="Google Shape;87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2 1">
  <p:cSld name="1_Title slide 5_2_1_6_2_1_1">
    <p:bg>
      <p:bgPr>
        <a:solidFill>
          <a:schemeClr val="dk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3">
            <a:off x="-233103" y="2336291"/>
            <a:ext cx="3723205" cy="3762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1 1">
  <p:cSld name="1_Title slide 5_2_1_6_1_4">
    <p:bg>
      <p:bgPr>
        <a:solidFill>
          <a:schemeClr val="dk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тбивка">
  <p:cSld name="1_Title slide 5_2_1_6_2_1_2"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94400"/>
            <a:ext cx="3111698" cy="344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1950" y="0"/>
            <a:ext cx="3612076" cy="439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Титульник">
  <p:cSld name="TITLE_1_2_1">
    <p:bg>
      <p:bgPr>
        <a:solidFill>
          <a:schemeClr val="dk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6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7" name="Google Shape;1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1">
  <p:cSld name="1_Title slide 5_2_1_6_1_3">
    <p:bg>
      <p:bgPr>
        <a:solidFill>
          <a:schemeClr val="dk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2)">
  <p:cSld name="2_Только заголовок_1_3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8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84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8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8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28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8" name="Google Shape;118;p28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1)">
  <p:cSld name="2_Только заголовок_1_2_1_2"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9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IBM Plex Sans"/>
              <a:buAutoNum type="arabicPeriod"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1" name="Google Shape;121;p29"/>
          <p:cNvSpPr txBox="1"/>
          <p:nvPr>
            <p:ph type="title"/>
          </p:nvPr>
        </p:nvSpPr>
        <p:spPr>
          <a:xfrm>
            <a:off x="518138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9pPr>
          </a:lstStyle>
          <a:p/>
        </p:txBody>
      </p:sp>
      <p:pic>
        <p:nvPicPr>
          <p:cNvPr id="122" name="Google Shape;122;p2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0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sz="44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sz="44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26" name="Google Shape;1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8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9" name="Google Shape;129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jpg"/><Relationship Id="rId4" Type="http://schemas.openxmlformats.org/officeDocument/2006/relationships/image" Target="../media/image26.png"/><Relationship Id="rId5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4.jpg"/><Relationship Id="rId4" Type="http://schemas.openxmlformats.org/officeDocument/2006/relationships/image" Target="../media/image50.jpg"/><Relationship Id="rId5" Type="http://schemas.openxmlformats.org/officeDocument/2006/relationships/image" Target="../media/image49.jpg"/><Relationship Id="rId6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6.jpg"/><Relationship Id="rId4" Type="http://schemas.openxmlformats.org/officeDocument/2006/relationships/image" Target="../media/image50.jpg"/><Relationship Id="rId5" Type="http://schemas.openxmlformats.org/officeDocument/2006/relationships/image" Target="../media/image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.jpg"/><Relationship Id="rId4" Type="http://schemas.openxmlformats.org/officeDocument/2006/relationships/image" Target="../media/image45.png"/><Relationship Id="rId5" Type="http://schemas.openxmlformats.org/officeDocument/2006/relationships/image" Target="../media/image49.jpg"/><Relationship Id="rId6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4.jpg"/><Relationship Id="rId4" Type="http://schemas.openxmlformats.org/officeDocument/2006/relationships/image" Target="../media/image49.jpg"/><Relationship Id="rId5" Type="http://schemas.openxmlformats.org/officeDocument/2006/relationships/image" Target="../media/image36.png"/><Relationship Id="rId6" Type="http://schemas.openxmlformats.org/officeDocument/2006/relationships/image" Target="../media/image4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jpg"/><Relationship Id="rId4" Type="http://schemas.openxmlformats.org/officeDocument/2006/relationships/image" Target="../media/image45.png"/><Relationship Id="rId5" Type="http://schemas.openxmlformats.org/officeDocument/2006/relationships/image" Target="../media/image49.jpg"/><Relationship Id="rId6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jpg"/><Relationship Id="rId4" Type="http://schemas.openxmlformats.org/officeDocument/2006/relationships/image" Target="../media/image45.png"/><Relationship Id="rId5" Type="http://schemas.openxmlformats.org/officeDocument/2006/relationships/image" Target="../media/image49.jpg"/><Relationship Id="rId6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jpg"/><Relationship Id="rId4" Type="http://schemas.openxmlformats.org/officeDocument/2006/relationships/image" Target="../media/image45.png"/><Relationship Id="rId5" Type="http://schemas.openxmlformats.org/officeDocument/2006/relationships/image" Target="../media/image49.jpg"/><Relationship Id="rId6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jpg"/><Relationship Id="rId4" Type="http://schemas.openxmlformats.org/officeDocument/2006/relationships/image" Target="../media/image45.png"/><Relationship Id="rId5" Type="http://schemas.openxmlformats.org/officeDocument/2006/relationships/image" Target="../media/image49.jpg"/><Relationship Id="rId6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jpg"/><Relationship Id="rId4" Type="http://schemas.openxmlformats.org/officeDocument/2006/relationships/image" Target="../media/image45.png"/><Relationship Id="rId5" Type="http://schemas.openxmlformats.org/officeDocument/2006/relationships/image" Target="../media/image49.jpg"/><Relationship Id="rId6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4.jpg"/><Relationship Id="rId4" Type="http://schemas.openxmlformats.org/officeDocument/2006/relationships/image" Target="../media/image45.png"/><Relationship Id="rId5" Type="http://schemas.openxmlformats.org/officeDocument/2006/relationships/image" Target="../media/image49.jpg"/><Relationship Id="rId6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jpg"/><Relationship Id="rId4" Type="http://schemas.openxmlformats.org/officeDocument/2006/relationships/image" Target="../media/image48.jpg"/><Relationship Id="rId5" Type="http://schemas.openxmlformats.org/officeDocument/2006/relationships/image" Target="../media/image34.png"/><Relationship Id="rId6" Type="http://schemas.openxmlformats.org/officeDocument/2006/relationships/image" Target="../media/image33.png"/><Relationship Id="rId7" Type="http://schemas.openxmlformats.org/officeDocument/2006/relationships/image" Target="../media/image5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7.jpg"/><Relationship Id="rId4" Type="http://schemas.openxmlformats.org/officeDocument/2006/relationships/image" Target="../media/image49.jpg"/><Relationship Id="rId5" Type="http://schemas.openxmlformats.org/officeDocument/2006/relationships/image" Target="../media/image36.png"/><Relationship Id="rId6" Type="http://schemas.openxmlformats.org/officeDocument/2006/relationships/image" Target="../media/image38.png"/><Relationship Id="rId7" Type="http://schemas.openxmlformats.org/officeDocument/2006/relationships/image" Target="../media/image4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0.jpg"/><Relationship Id="rId4" Type="http://schemas.openxmlformats.org/officeDocument/2006/relationships/image" Target="../media/image50.jpg"/><Relationship Id="rId5" Type="http://schemas.openxmlformats.org/officeDocument/2006/relationships/image" Target="../media/image39.png"/><Relationship Id="rId6" Type="http://schemas.openxmlformats.org/officeDocument/2006/relationships/image" Target="../media/image4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4.jpg"/><Relationship Id="rId4" Type="http://schemas.openxmlformats.org/officeDocument/2006/relationships/image" Target="../media/image45.png"/><Relationship Id="rId5" Type="http://schemas.openxmlformats.org/officeDocument/2006/relationships/image" Target="../media/image49.jpg"/><Relationship Id="rId6" Type="http://schemas.openxmlformats.org/officeDocument/2006/relationships/image" Target="../media/image36.png"/><Relationship Id="rId7" Type="http://schemas.openxmlformats.org/officeDocument/2006/relationships/image" Target="../media/image5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4.jpg"/><Relationship Id="rId4" Type="http://schemas.openxmlformats.org/officeDocument/2006/relationships/image" Target="../media/image45.png"/><Relationship Id="rId5" Type="http://schemas.openxmlformats.org/officeDocument/2006/relationships/image" Target="../media/image49.jpg"/><Relationship Id="rId6" Type="http://schemas.openxmlformats.org/officeDocument/2006/relationships/image" Target="../media/image36.png"/><Relationship Id="rId7" Type="http://schemas.openxmlformats.org/officeDocument/2006/relationships/image" Target="../media/image5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4.jpg"/><Relationship Id="rId4" Type="http://schemas.openxmlformats.org/officeDocument/2006/relationships/image" Target="../media/image45.png"/><Relationship Id="rId5" Type="http://schemas.openxmlformats.org/officeDocument/2006/relationships/image" Target="../media/image49.jpg"/><Relationship Id="rId6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2"/>
          <p:cNvPicPr preferRelativeResize="0"/>
          <p:nvPr/>
        </p:nvPicPr>
        <p:blipFill rotWithShape="1">
          <a:blip r:embed="rId4">
            <a:alphaModFix/>
          </a:blip>
          <a:srcRect b="0" l="66733" r="0" t="70104"/>
          <a:stretch/>
        </p:blipFill>
        <p:spPr>
          <a:xfrm>
            <a:off x="7960225" y="4495000"/>
            <a:ext cx="1183775" cy="64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2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2"/>
          <p:cNvSpPr txBox="1"/>
          <p:nvPr>
            <p:ph idx="4294967295" type="ctrTitle"/>
          </p:nvPr>
        </p:nvSpPr>
        <p:spPr>
          <a:xfrm>
            <a:off x="540008" y="1196363"/>
            <a:ext cx="8520600" cy="15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</a:t>
            </a:r>
            <a:endParaRPr b="1" sz="4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баг-репортов</a:t>
            </a:r>
            <a:endParaRPr b="1" sz="4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1"/>
          <p:cNvSpPr txBox="1"/>
          <p:nvPr/>
        </p:nvSpPr>
        <p:spPr>
          <a:xfrm>
            <a:off x="540000" y="360000"/>
            <a:ext cx="636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Жизненный цикл дефекта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05" name="Google Shape;305;p41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6" name="Google Shape;306;p41"/>
          <p:cNvGrpSpPr/>
          <p:nvPr/>
        </p:nvGrpSpPr>
        <p:grpSpPr>
          <a:xfrm>
            <a:off x="71038" y="1301727"/>
            <a:ext cx="9001925" cy="3257346"/>
            <a:chOff x="505950" y="1248175"/>
            <a:chExt cx="9001925" cy="3257346"/>
          </a:xfrm>
        </p:grpSpPr>
        <p:cxnSp>
          <p:nvCxnSpPr>
            <p:cNvPr id="307" name="Google Shape;307;p41"/>
            <p:cNvCxnSpPr>
              <a:stCxn id="308" idx="3"/>
            </p:cNvCxnSpPr>
            <p:nvPr/>
          </p:nvCxnSpPr>
          <p:spPr>
            <a:xfrm flipH="1" rot="10800000">
              <a:off x="2047005" y="2840233"/>
              <a:ext cx="2497200" cy="10800"/>
            </a:xfrm>
            <a:prstGeom prst="straightConnector1">
              <a:avLst/>
            </a:prstGeom>
            <a:noFill/>
            <a:ln cap="flat" cmpd="sng" w="28575">
              <a:solidFill>
                <a:srgbClr val="CCCCCC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09" name="Google Shape;309;p41"/>
            <p:cNvCxnSpPr>
              <a:stCxn id="310" idx="1"/>
            </p:cNvCxnSpPr>
            <p:nvPr/>
          </p:nvCxnSpPr>
          <p:spPr>
            <a:xfrm rot="10800000">
              <a:off x="5728306" y="2887968"/>
              <a:ext cx="1298100" cy="978900"/>
            </a:xfrm>
            <a:prstGeom prst="bentConnector3">
              <a:avLst>
                <a:gd fmla="val -7310" name="adj1"/>
              </a:avLst>
            </a:prstGeom>
            <a:noFill/>
            <a:ln cap="flat" cmpd="sng" w="28575">
              <a:solidFill>
                <a:srgbClr val="D9D9D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11" name="Google Shape;311;p41"/>
            <p:cNvCxnSpPr/>
            <p:nvPr/>
          </p:nvCxnSpPr>
          <p:spPr>
            <a:xfrm rot="10800000">
              <a:off x="7902575" y="2086325"/>
              <a:ext cx="8100" cy="328500"/>
            </a:xfrm>
            <a:prstGeom prst="straightConnector1">
              <a:avLst/>
            </a:prstGeom>
            <a:noFill/>
            <a:ln cap="flat" cmpd="sng" w="28575">
              <a:solidFill>
                <a:srgbClr val="CCCCCC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12" name="Google Shape;312;p41"/>
            <p:cNvSpPr/>
            <p:nvPr/>
          </p:nvSpPr>
          <p:spPr>
            <a:xfrm>
              <a:off x="1467846" y="1809360"/>
              <a:ext cx="1158300" cy="2832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13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Open</a:t>
              </a:r>
              <a:endParaRPr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10" name="Google Shape;310;p41"/>
            <p:cNvSpPr/>
            <p:nvPr/>
          </p:nvSpPr>
          <p:spPr>
            <a:xfrm>
              <a:off x="7026406" y="3725268"/>
              <a:ext cx="1158300" cy="283200"/>
            </a:xfrm>
            <a:prstGeom prst="roundRect">
              <a:avLst>
                <a:gd fmla="val 16667" name="adj"/>
              </a:avLst>
            </a:prstGeom>
            <a:solidFill>
              <a:srgbClr val="5612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3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Reopen</a:t>
              </a:r>
              <a:endParaRPr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13" name="Google Shape;313;p41"/>
            <p:cNvSpPr/>
            <p:nvPr/>
          </p:nvSpPr>
          <p:spPr>
            <a:xfrm>
              <a:off x="1467846" y="3725268"/>
              <a:ext cx="1158300" cy="283200"/>
            </a:xfrm>
            <a:prstGeom prst="roundRect">
              <a:avLst>
                <a:gd fmla="val 16667" name="adj"/>
              </a:avLst>
            </a:prstGeom>
            <a:solidFill>
              <a:srgbClr val="5612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3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In progress</a:t>
              </a:r>
              <a:endParaRPr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314" name="Google Shape;314;p41"/>
            <p:cNvCxnSpPr>
              <a:endCxn id="312" idx="0"/>
            </p:cNvCxnSpPr>
            <p:nvPr/>
          </p:nvCxnSpPr>
          <p:spPr>
            <a:xfrm>
              <a:off x="2035596" y="1316460"/>
              <a:ext cx="11400" cy="492900"/>
            </a:xfrm>
            <a:prstGeom prst="straightConnector1">
              <a:avLst/>
            </a:prstGeom>
            <a:noFill/>
            <a:ln cap="flat" cmpd="sng" w="28575">
              <a:solidFill>
                <a:srgbClr val="D9D9D9"/>
              </a:solidFill>
              <a:prstDash val="solid"/>
              <a:round/>
              <a:headEnd len="med" w="med" type="oval"/>
              <a:tailEnd len="med" w="med" type="triangle"/>
            </a:ln>
          </p:spPr>
        </p:cxnSp>
        <p:cxnSp>
          <p:nvCxnSpPr>
            <p:cNvPr id="315" name="Google Shape;315;p41"/>
            <p:cNvCxnSpPr>
              <a:stCxn id="312" idx="3"/>
              <a:endCxn id="316" idx="1"/>
            </p:cNvCxnSpPr>
            <p:nvPr/>
          </p:nvCxnSpPr>
          <p:spPr>
            <a:xfrm>
              <a:off x="2626146" y="1950960"/>
              <a:ext cx="4400400" cy="0"/>
            </a:xfrm>
            <a:prstGeom prst="straightConnector1">
              <a:avLst/>
            </a:prstGeom>
            <a:noFill/>
            <a:ln cap="flat" cmpd="sng" w="28575">
              <a:solidFill>
                <a:srgbClr val="D9D9D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17" name="Google Shape;317;p41"/>
            <p:cNvCxnSpPr/>
            <p:nvPr/>
          </p:nvCxnSpPr>
          <p:spPr>
            <a:xfrm>
              <a:off x="2349535" y="2117909"/>
              <a:ext cx="0" cy="1581900"/>
            </a:xfrm>
            <a:prstGeom prst="straightConnector1">
              <a:avLst/>
            </a:prstGeom>
            <a:noFill/>
            <a:ln cap="flat" cmpd="sng" w="28575">
              <a:solidFill>
                <a:srgbClr val="CCCCCC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18" name="Google Shape;318;p41"/>
            <p:cNvCxnSpPr/>
            <p:nvPr/>
          </p:nvCxnSpPr>
          <p:spPr>
            <a:xfrm flipH="1" rot="10800000">
              <a:off x="1726720" y="2998936"/>
              <a:ext cx="3900" cy="720000"/>
            </a:xfrm>
            <a:prstGeom prst="straightConnector1">
              <a:avLst/>
            </a:prstGeom>
            <a:noFill/>
            <a:ln cap="flat" cmpd="sng" w="28575">
              <a:solidFill>
                <a:srgbClr val="CCCCCC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19" name="Google Shape;319;p41"/>
            <p:cNvSpPr txBox="1"/>
            <p:nvPr/>
          </p:nvSpPr>
          <p:spPr>
            <a:xfrm>
              <a:off x="2096362" y="1431432"/>
              <a:ext cx="870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8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баг создан</a:t>
              </a:r>
              <a:endPara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20" name="Google Shape;320;p41"/>
            <p:cNvSpPr txBox="1"/>
            <p:nvPr/>
          </p:nvSpPr>
          <p:spPr>
            <a:xfrm>
              <a:off x="3763528" y="1615825"/>
              <a:ext cx="2084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8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исправлен в другой задаче</a:t>
              </a:r>
              <a:endPara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21" name="Google Shape;321;p41"/>
            <p:cNvSpPr/>
            <p:nvPr/>
          </p:nvSpPr>
          <p:spPr>
            <a:xfrm>
              <a:off x="4531642" y="2646725"/>
              <a:ext cx="1158300" cy="283200"/>
            </a:xfrm>
            <a:prstGeom prst="roundRect">
              <a:avLst>
                <a:gd fmla="val 16667" name="adj"/>
              </a:avLst>
            </a:prstGeom>
            <a:solidFill>
              <a:srgbClr val="EEFF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300">
                  <a:latin typeface="IBM Plex Sans"/>
                  <a:ea typeface="IBM Plex Sans"/>
                  <a:cs typeface="IBM Plex Sans"/>
                  <a:sym typeface="IBM Plex Sans"/>
                </a:rPr>
                <a:t>Close</a:t>
              </a:r>
              <a:endParaRPr b="1" sz="13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322" name="Google Shape;322;p41"/>
            <p:cNvCxnSpPr/>
            <p:nvPr/>
          </p:nvCxnSpPr>
          <p:spPr>
            <a:xfrm rot="10800000">
              <a:off x="7803706" y="1994821"/>
              <a:ext cx="126000" cy="12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23" name="Google Shape;323;p41"/>
            <p:cNvSpPr txBox="1"/>
            <p:nvPr/>
          </p:nvSpPr>
          <p:spPr>
            <a:xfrm>
              <a:off x="4482941" y="4197721"/>
              <a:ext cx="1529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8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в процессе исправления</a:t>
              </a:r>
              <a:endPara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324" name="Google Shape;324;p41"/>
            <p:cNvCxnSpPr>
              <a:stCxn id="310" idx="1"/>
              <a:endCxn id="325" idx="3"/>
            </p:cNvCxnSpPr>
            <p:nvPr/>
          </p:nvCxnSpPr>
          <p:spPr>
            <a:xfrm flipH="1">
              <a:off x="2626006" y="3866868"/>
              <a:ext cx="4400400" cy="33000"/>
            </a:xfrm>
            <a:prstGeom prst="straightConnector1">
              <a:avLst/>
            </a:prstGeom>
            <a:noFill/>
            <a:ln cap="flat" cmpd="sng" w="28575">
              <a:solidFill>
                <a:srgbClr val="D9D9D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08" name="Google Shape;308;p41"/>
            <p:cNvSpPr/>
            <p:nvPr/>
          </p:nvSpPr>
          <p:spPr>
            <a:xfrm>
              <a:off x="888705" y="2709433"/>
              <a:ext cx="1158300" cy="2832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3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Frozen</a:t>
              </a:r>
              <a:endParaRPr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26" name="Google Shape;326;p41"/>
            <p:cNvSpPr txBox="1"/>
            <p:nvPr/>
          </p:nvSpPr>
          <p:spPr>
            <a:xfrm>
              <a:off x="505950" y="3197950"/>
              <a:ext cx="12333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8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приостановлена </a:t>
              </a:r>
              <a:endPara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8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работа</a:t>
              </a:r>
              <a:endPara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327" name="Google Shape;327;p41"/>
            <p:cNvCxnSpPr/>
            <p:nvPr/>
          </p:nvCxnSpPr>
          <p:spPr>
            <a:xfrm flipH="1" rot="10800000">
              <a:off x="1724462" y="2091998"/>
              <a:ext cx="8400" cy="606300"/>
            </a:xfrm>
            <a:prstGeom prst="straightConnector1">
              <a:avLst/>
            </a:prstGeom>
            <a:noFill/>
            <a:ln cap="flat" cmpd="sng" w="28575">
              <a:solidFill>
                <a:srgbClr val="CCCCCC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28" name="Google Shape;328;p41"/>
            <p:cNvSpPr txBox="1"/>
            <p:nvPr/>
          </p:nvSpPr>
          <p:spPr>
            <a:xfrm>
              <a:off x="695451" y="2185439"/>
              <a:ext cx="10374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8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работа продолжена</a:t>
              </a:r>
              <a:endPara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329" name="Google Shape;329;p41"/>
            <p:cNvCxnSpPr/>
            <p:nvPr/>
          </p:nvCxnSpPr>
          <p:spPr>
            <a:xfrm flipH="1">
              <a:off x="5701342" y="2055140"/>
              <a:ext cx="1339800" cy="6369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CCCCCC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30" name="Google Shape;330;p41"/>
            <p:cNvSpPr txBox="1"/>
            <p:nvPr/>
          </p:nvSpPr>
          <p:spPr>
            <a:xfrm>
              <a:off x="5584502" y="2248663"/>
              <a:ext cx="913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8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закрытие</a:t>
              </a:r>
              <a:endPara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31" name="Google Shape;331;p41"/>
            <p:cNvSpPr txBox="1"/>
            <p:nvPr/>
          </p:nvSpPr>
          <p:spPr>
            <a:xfrm>
              <a:off x="4346241" y="3599994"/>
              <a:ext cx="1529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8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повторное исправление</a:t>
              </a:r>
              <a:endPara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332" name="Google Shape;332;p41"/>
            <p:cNvCxnSpPr/>
            <p:nvPr/>
          </p:nvCxnSpPr>
          <p:spPr>
            <a:xfrm rot="10800000">
              <a:off x="5110670" y="2926135"/>
              <a:ext cx="1800" cy="199800"/>
            </a:xfrm>
            <a:prstGeom prst="straightConnector1">
              <a:avLst/>
            </a:prstGeom>
            <a:noFill/>
            <a:ln cap="flat" cmpd="sng" w="9525">
              <a:solidFill>
                <a:srgbClr val="6666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33" name="Google Shape;333;p41"/>
            <p:cNvSpPr txBox="1"/>
            <p:nvPr/>
          </p:nvSpPr>
          <p:spPr>
            <a:xfrm>
              <a:off x="2757225" y="3073850"/>
              <a:ext cx="2177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8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задача не будет выполнена</a:t>
              </a:r>
              <a:endPara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34" name="Google Shape;334;p41"/>
            <p:cNvSpPr/>
            <p:nvPr/>
          </p:nvSpPr>
          <p:spPr>
            <a:xfrm>
              <a:off x="7026406" y="2358953"/>
              <a:ext cx="1158300" cy="283200"/>
            </a:xfrm>
            <a:prstGeom prst="roundRect">
              <a:avLst>
                <a:gd fmla="val 16667" name="adj"/>
              </a:avLst>
            </a:prstGeom>
            <a:solidFill>
              <a:srgbClr val="5612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3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Testing</a:t>
              </a:r>
              <a:endParaRPr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335" name="Google Shape;335;p41"/>
            <p:cNvCxnSpPr/>
            <p:nvPr/>
          </p:nvCxnSpPr>
          <p:spPr>
            <a:xfrm>
              <a:off x="7445676" y="2080835"/>
              <a:ext cx="3000" cy="325200"/>
            </a:xfrm>
            <a:prstGeom prst="straightConnector1">
              <a:avLst/>
            </a:prstGeom>
            <a:noFill/>
            <a:ln cap="flat" cmpd="sng" w="28575">
              <a:solidFill>
                <a:srgbClr val="D9D9D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36" name="Google Shape;336;p41"/>
            <p:cNvSpPr txBox="1"/>
            <p:nvPr/>
          </p:nvSpPr>
          <p:spPr>
            <a:xfrm>
              <a:off x="6627800" y="2045450"/>
              <a:ext cx="955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8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тестируется</a:t>
              </a:r>
              <a:endPara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37" name="Google Shape;337;p41"/>
            <p:cNvSpPr txBox="1"/>
            <p:nvPr/>
          </p:nvSpPr>
          <p:spPr>
            <a:xfrm>
              <a:off x="7978774" y="2045444"/>
              <a:ext cx="1529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8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приостановлено</a:t>
              </a:r>
              <a:endPara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338" name="Google Shape;338;p41"/>
            <p:cNvCxnSpPr>
              <a:stCxn id="334" idx="1"/>
            </p:cNvCxnSpPr>
            <p:nvPr/>
          </p:nvCxnSpPr>
          <p:spPr>
            <a:xfrm flipH="1">
              <a:off x="5696206" y="2500553"/>
              <a:ext cx="1330200" cy="296700"/>
            </a:xfrm>
            <a:prstGeom prst="bentConnector3">
              <a:avLst>
                <a:gd fmla="val 35963" name="adj1"/>
              </a:avLst>
            </a:prstGeom>
            <a:noFill/>
            <a:ln cap="flat" cmpd="sng" w="19050">
              <a:solidFill>
                <a:srgbClr val="CCCCC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9" name="Google Shape;339;p41"/>
            <p:cNvCxnSpPr/>
            <p:nvPr/>
          </p:nvCxnSpPr>
          <p:spPr>
            <a:xfrm>
              <a:off x="7975775" y="2674575"/>
              <a:ext cx="3300" cy="1027500"/>
            </a:xfrm>
            <a:prstGeom prst="straightConnector1">
              <a:avLst/>
            </a:prstGeom>
            <a:noFill/>
            <a:ln cap="flat" cmpd="sng" w="28575">
              <a:solidFill>
                <a:srgbClr val="CCCCCC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40" name="Google Shape;340;p41"/>
            <p:cNvSpPr txBox="1"/>
            <p:nvPr/>
          </p:nvSpPr>
          <p:spPr>
            <a:xfrm>
              <a:off x="7946925" y="2868350"/>
              <a:ext cx="12333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8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нуждается </a:t>
              </a:r>
              <a:endPara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8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в исправлении</a:t>
              </a:r>
              <a:endPara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41" name="Google Shape;341;p41"/>
            <p:cNvSpPr/>
            <p:nvPr/>
          </p:nvSpPr>
          <p:spPr>
            <a:xfrm>
              <a:off x="1922950" y="1248175"/>
              <a:ext cx="236700" cy="236700"/>
            </a:xfrm>
            <a:prstGeom prst="ellipse">
              <a:avLst/>
            </a:prstGeom>
            <a:solidFill>
              <a:srgbClr val="5612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41"/>
            <p:cNvSpPr/>
            <p:nvPr/>
          </p:nvSpPr>
          <p:spPr>
            <a:xfrm>
              <a:off x="7026399" y="1809350"/>
              <a:ext cx="1403700" cy="283200"/>
            </a:xfrm>
            <a:prstGeom prst="roundRect">
              <a:avLst>
                <a:gd fmla="val 16667" name="adj"/>
              </a:avLst>
            </a:prstGeom>
            <a:solidFill>
              <a:srgbClr val="5612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3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Ready for test</a:t>
              </a:r>
              <a:endParaRPr sz="13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42" name="Google Shape;342;p41"/>
            <p:cNvSpPr txBox="1"/>
            <p:nvPr/>
          </p:nvSpPr>
          <p:spPr>
            <a:xfrm>
              <a:off x="6376102" y="2568525"/>
              <a:ext cx="913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8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закрытие</a:t>
              </a:r>
              <a:endPara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43" name="Google Shape;343;p41"/>
            <p:cNvSpPr txBox="1"/>
            <p:nvPr/>
          </p:nvSpPr>
          <p:spPr>
            <a:xfrm>
              <a:off x="6344427" y="3178150"/>
              <a:ext cx="913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8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закрытие</a:t>
              </a:r>
              <a:endPara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344" name="Google Shape;344;p41"/>
            <p:cNvCxnSpPr>
              <a:stCxn id="313" idx="0"/>
              <a:endCxn id="321" idx="2"/>
            </p:cNvCxnSpPr>
            <p:nvPr/>
          </p:nvCxnSpPr>
          <p:spPr>
            <a:xfrm rot="-5400000">
              <a:off x="3181296" y="1795668"/>
              <a:ext cx="795300" cy="3063900"/>
            </a:xfrm>
            <a:prstGeom prst="bentConnector3">
              <a:avLst>
                <a:gd fmla="val 50003" name="adj1"/>
              </a:avLst>
            </a:prstGeom>
            <a:noFill/>
            <a:ln cap="flat" cmpd="sng" w="28575">
              <a:solidFill>
                <a:srgbClr val="CCCCCC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45" name="Google Shape;345;p41"/>
            <p:cNvCxnSpPr>
              <a:stCxn id="312" idx="2"/>
              <a:endCxn id="321" idx="0"/>
            </p:cNvCxnSpPr>
            <p:nvPr/>
          </p:nvCxnSpPr>
          <p:spPr>
            <a:xfrm flipH="1" rot="-5400000">
              <a:off x="3301896" y="837660"/>
              <a:ext cx="554100" cy="3063900"/>
            </a:xfrm>
            <a:prstGeom prst="bentConnector3">
              <a:avLst>
                <a:gd fmla="val 50006" name="adj1"/>
              </a:avLst>
            </a:prstGeom>
            <a:noFill/>
            <a:ln cap="flat" cmpd="sng" w="28575">
              <a:solidFill>
                <a:srgbClr val="CCCCCC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46" name="Google Shape;346;p41"/>
            <p:cNvSpPr txBox="1"/>
            <p:nvPr/>
          </p:nvSpPr>
          <p:spPr>
            <a:xfrm>
              <a:off x="2757225" y="2068738"/>
              <a:ext cx="2177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8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задача не будет выполнена</a:t>
              </a:r>
              <a:endPara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47" name="Google Shape;347;p41"/>
            <p:cNvSpPr txBox="1"/>
            <p:nvPr/>
          </p:nvSpPr>
          <p:spPr>
            <a:xfrm>
              <a:off x="2757225" y="2495088"/>
              <a:ext cx="2177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8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задача не будет выполнена</a:t>
              </a:r>
              <a:endParaRPr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348" name="Google Shape;348;p41"/>
            <p:cNvCxnSpPr>
              <a:stCxn id="316" idx="3"/>
              <a:endCxn id="313" idx="2"/>
            </p:cNvCxnSpPr>
            <p:nvPr/>
          </p:nvCxnSpPr>
          <p:spPr>
            <a:xfrm flipH="1">
              <a:off x="2046999" y="1950950"/>
              <a:ext cx="6383100" cy="2057400"/>
            </a:xfrm>
            <a:prstGeom prst="bentConnector4">
              <a:avLst>
                <a:gd fmla="val -9011" name="adj1"/>
                <a:gd fmla="val 111580" name="adj2"/>
              </a:avLst>
            </a:prstGeom>
            <a:noFill/>
            <a:ln cap="flat" cmpd="sng" w="28575">
              <a:solidFill>
                <a:srgbClr val="D9D9D9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</p:grpSp>
      <p:pic>
        <p:nvPicPr>
          <p:cNvPr id="349" name="Google Shape;349;p41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1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42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2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2"/>
          <p:cNvSpPr txBox="1"/>
          <p:nvPr/>
        </p:nvSpPr>
        <p:spPr>
          <a:xfrm>
            <a:off x="837450" y="2213850"/>
            <a:ext cx="74691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4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Отчет о дефекте</a:t>
            </a:r>
            <a:endParaRPr b="1" sz="44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43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3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3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3"/>
          <p:cNvSpPr txBox="1"/>
          <p:nvPr/>
        </p:nvSpPr>
        <p:spPr>
          <a:xfrm>
            <a:off x="578700" y="360000"/>
            <a:ext cx="474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Отчет о дефекте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6" name="Google Shape;366;p43"/>
          <p:cNvSpPr txBox="1"/>
          <p:nvPr/>
        </p:nvSpPr>
        <p:spPr>
          <a:xfrm>
            <a:off x="695375" y="1483225"/>
            <a:ext cx="8222100" cy="22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Отчет о дефекте</a:t>
            </a: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это документ, который описывает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шаги воспроизведения дефекта, фактический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 ожидаемый результат, серьезность дефекта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 приоритет устранения.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Отчет о дефекте </a:t>
            </a:r>
            <a:r>
              <a:rPr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=</a:t>
            </a: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баг-репорт </a:t>
            </a:r>
            <a:r>
              <a:rPr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=</a:t>
            </a: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баг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44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4"/>
          <p:cNvPicPr preferRelativeResize="0"/>
          <p:nvPr/>
        </p:nvPicPr>
        <p:blipFill rotWithShape="1">
          <a:blip r:embed="rId5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4"/>
          <p:cNvSpPr txBox="1"/>
          <p:nvPr/>
        </p:nvSpPr>
        <p:spPr>
          <a:xfrm>
            <a:off x="578700" y="360000"/>
            <a:ext cx="5919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Атрибуты отчета о дефекте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4" name="Google Shape;374;p44"/>
          <p:cNvSpPr txBox="1"/>
          <p:nvPr/>
        </p:nvSpPr>
        <p:spPr>
          <a:xfrm>
            <a:off x="616050" y="1059450"/>
            <a:ext cx="7012200" cy="3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Заголовок</a:t>
            </a:r>
            <a:r>
              <a:rPr b="1" lang="ru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b="1"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Пропадают заголовки на главной странице при скролле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Предусловие</a:t>
            </a:r>
            <a:r>
              <a:rPr lang="ru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ans"/>
              <a:buChar char="-"/>
            </a:pPr>
            <a:r>
              <a:rPr lang="ru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Открыть главную страницу и отключить интернет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Шаги воспроизведения</a:t>
            </a:r>
            <a:r>
              <a:rPr lang="ru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ans"/>
              <a:buAutoNum type="arabicPeriod"/>
            </a:pPr>
            <a:r>
              <a:rPr lang="ru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Проскроллить главную страницу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Фактический результат</a:t>
            </a:r>
            <a:r>
              <a:rPr lang="ru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Пропадают заголовки на главной странице при скролле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Ожидаемый результат</a:t>
            </a:r>
            <a:r>
              <a:rPr lang="ru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Заголовки не пропадают на главной странице при скролле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Окружение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macOS Big Sur, Chrome 99.0.4844.84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5" name="Google Shape;375;p44"/>
          <p:cNvSpPr txBox="1"/>
          <p:nvPr/>
        </p:nvSpPr>
        <p:spPr>
          <a:xfrm>
            <a:off x="6598200" y="1082700"/>
            <a:ext cx="2033700" cy="17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ID</a:t>
            </a:r>
            <a:r>
              <a:rPr lang="ru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2930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Status </a:t>
            </a:r>
            <a:r>
              <a:rPr lang="ru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new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Priority </a:t>
            </a:r>
            <a:r>
              <a:rPr lang="ru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medium</a:t>
            </a:r>
            <a:endParaRPr b="1" sz="1100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Severity </a:t>
            </a:r>
            <a:r>
              <a:rPr lang="ru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Critical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Assign </a:t>
            </a:r>
            <a:r>
              <a:rPr lang="ru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Ivan Ivanov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76" name="Google Shape;376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676017">
            <a:off x="4959628" y="3399348"/>
            <a:ext cx="3444821" cy="2151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45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5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5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5"/>
          <p:cNvSpPr txBox="1"/>
          <p:nvPr/>
        </p:nvSpPr>
        <p:spPr>
          <a:xfrm>
            <a:off x="540000" y="360000"/>
            <a:ext cx="705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Правила хорошего баг-репорта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5" name="Google Shape;385;p45"/>
          <p:cNvSpPr txBox="1"/>
          <p:nvPr/>
        </p:nvSpPr>
        <p:spPr>
          <a:xfrm>
            <a:off x="540000" y="1404100"/>
            <a:ext cx="82221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Название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«Что? Где? Когда?», до 10 слов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Шаги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Точная инструкция по воспроизведению бага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Фактический и ожидаемый результат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Один баг — одна пара ОР и ФР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46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6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6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6"/>
          <p:cNvSpPr txBox="1"/>
          <p:nvPr/>
        </p:nvSpPr>
        <p:spPr>
          <a:xfrm>
            <a:off x="578700" y="360000"/>
            <a:ext cx="722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Серьёзность и приоритет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4" name="Google Shape;394;p46"/>
          <p:cNvSpPr txBox="1"/>
          <p:nvPr/>
        </p:nvSpPr>
        <p:spPr>
          <a:xfrm>
            <a:off x="2812200" y="1440000"/>
            <a:ext cx="585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Серьезность:</a:t>
            </a: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насколько баг мешает пользователю?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5" name="Google Shape;395;p46"/>
          <p:cNvSpPr txBox="1"/>
          <p:nvPr/>
        </p:nvSpPr>
        <p:spPr>
          <a:xfrm>
            <a:off x="2922750" y="2585825"/>
            <a:ext cx="546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Приоритет:</a:t>
            </a: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как быстро надо починить?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47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7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7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7"/>
          <p:cNvSpPr txBox="1"/>
          <p:nvPr/>
        </p:nvSpPr>
        <p:spPr>
          <a:xfrm>
            <a:off x="578700" y="360000"/>
            <a:ext cx="722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Градации серь</a:t>
            </a: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езности бага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4" name="Google Shape;404;p47"/>
          <p:cNvSpPr txBox="1"/>
          <p:nvPr/>
        </p:nvSpPr>
        <p:spPr>
          <a:xfrm>
            <a:off x="578700" y="1135200"/>
            <a:ext cx="75906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Блокирующий (Blocker)</a:t>
            </a: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функция не работает.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Критический (Critical)</a:t>
            </a: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функция работает,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но с ограничениями. 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Значительный (Major)</a:t>
            </a: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функция работает,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но неправильно.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Незначительный (Minor)</a:t>
            </a: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функция работает,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но неудобно.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Тривиальный (Trivial)</a:t>
            </a: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грамматические ошибки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пользовательской документации.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48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8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8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8"/>
          <p:cNvSpPr txBox="1"/>
          <p:nvPr/>
        </p:nvSpPr>
        <p:spPr>
          <a:xfrm>
            <a:off x="578700" y="360000"/>
            <a:ext cx="7227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Градации серьезности 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примере автомобиля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3" name="Google Shape;413;p48"/>
          <p:cNvSpPr txBox="1"/>
          <p:nvPr/>
        </p:nvSpPr>
        <p:spPr>
          <a:xfrm>
            <a:off x="596700" y="1468200"/>
            <a:ext cx="75906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Блокирующий</a:t>
            </a: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автомобиль не едет, т. к. закончился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бензин.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Критический</a:t>
            </a: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сломалась дверь у водительского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места слева, и приходится влезать через правую. 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Значительный</a:t>
            </a: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при попытке включить ближний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свет включается дальний.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Незначительный</a:t>
            </a: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машина с правым рулем в России.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Тривиальный</a:t>
            </a: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закончился полис ОСАГО.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49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9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9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9"/>
          <p:cNvSpPr txBox="1"/>
          <p:nvPr/>
        </p:nvSpPr>
        <p:spPr>
          <a:xfrm>
            <a:off x="578700" y="360000"/>
            <a:ext cx="722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Градации приоритета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2" name="Google Shape;422;p49"/>
          <p:cNvSpPr/>
          <p:nvPr/>
        </p:nvSpPr>
        <p:spPr>
          <a:xfrm>
            <a:off x="516925" y="1323725"/>
            <a:ext cx="1737900" cy="454800"/>
          </a:xfrm>
          <a:prstGeom prst="roundRect">
            <a:avLst>
              <a:gd fmla="val 50000" name="adj"/>
            </a:avLst>
          </a:prstGeom>
          <a:solidFill>
            <a:srgbClr val="FF49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Высокий (1)</a:t>
            </a:r>
            <a:endParaRPr b="1"/>
          </a:p>
        </p:txBody>
      </p:sp>
      <p:sp>
        <p:nvSpPr>
          <p:cNvPr id="423" name="Google Shape;423;p49"/>
          <p:cNvSpPr txBox="1"/>
          <p:nvPr/>
        </p:nvSpPr>
        <p:spPr>
          <a:xfrm>
            <a:off x="2254825" y="13202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 устранить немедленно.</a:t>
            </a:r>
            <a:endParaRPr/>
          </a:p>
        </p:txBody>
      </p:sp>
      <p:sp>
        <p:nvSpPr>
          <p:cNvPr id="424" name="Google Shape;424;p49"/>
          <p:cNvSpPr/>
          <p:nvPr/>
        </p:nvSpPr>
        <p:spPr>
          <a:xfrm>
            <a:off x="516925" y="1929450"/>
            <a:ext cx="1737900" cy="454800"/>
          </a:xfrm>
          <a:prstGeom prst="roundRect">
            <a:avLst>
              <a:gd fmla="val 50000" name="adj"/>
            </a:avLst>
          </a:prstGeom>
          <a:solidFill>
            <a:srgbClr val="F798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Средний (2)</a:t>
            </a:r>
            <a:endParaRPr b="1"/>
          </a:p>
        </p:txBody>
      </p:sp>
      <p:sp>
        <p:nvSpPr>
          <p:cNvPr id="425" name="Google Shape;425;p49"/>
          <p:cNvSpPr txBox="1"/>
          <p:nvPr/>
        </p:nvSpPr>
        <p:spPr>
          <a:xfrm>
            <a:off x="2254825" y="1926000"/>
            <a:ext cx="384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  устранить в ближайшее время.</a:t>
            </a:r>
            <a:endParaRPr/>
          </a:p>
        </p:txBody>
      </p:sp>
      <p:sp>
        <p:nvSpPr>
          <p:cNvPr id="426" name="Google Shape;426;p49"/>
          <p:cNvSpPr/>
          <p:nvPr/>
        </p:nvSpPr>
        <p:spPr>
          <a:xfrm>
            <a:off x="516925" y="2561675"/>
            <a:ext cx="1737900" cy="454800"/>
          </a:xfrm>
          <a:prstGeom prst="roundRect">
            <a:avLst>
              <a:gd fmla="val 50000" name="adj"/>
            </a:avLst>
          </a:prstGeom>
          <a:solidFill>
            <a:srgbClr val="FFD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20124D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Низкий (3)</a:t>
            </a:r>
            <a:endParaRPr b="1">
              <a:solidFill>
                <a:srgbClr val="20124D"/>
              </a:solidFill>
            </a:endParaRPr>
          </a:p>
        </p:txBody>
      </p:sp>
      <p:sp>
        <p:nvSpPr>
          <p:cNvPr id="427" name="Google Shape;427;p49"/>
          <p:cNvSpPr txBox="1"/>
          <p:nvPr/>
        </p:nvSpPr>
        <p:spPr>
          <a:xfrm>
            <a:off x="2254825" y="2558225"/>
            <a:ext cx="384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  устранить, когда будет время.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50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0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50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0"/>
          <p:cNvSpPr txBox="1"/>
          <p:nvPr/>
        </p:nvSpPr>
        <p:spPr>
          <a:xfrm>
            <a:off x="578700" y="360000"/>
            <a:ext cx="722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Правила хорошего баг-репорта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6" name="Google Shape;436;p50"/>
          <p:cNvSpPr txBox="1"/>
          <p:nvPr/>
        </p:nvSpPr>
        <p:spPr>
          <a:xfrm>
            <a:off x="619175" y="1112775"/>
            <a:ext cx="75906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Следовать правилу «Что? Где? Когда?».</a:t>
            </a: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Одна ошибка — один отчет о дефекте.</a:t>
            </a: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Краткость — сестра баг-репорта.</a:t>
            </a: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Писать техническим языком.</a:t>
            </a: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Прикреплять дополнительные файлы: логи,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скриншоты, видео.</a:t>
            </a: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Прикреплять ссылки к требованиям.</a:t>
            </a: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Избегать дубликатов дефектов.</a:t>
            </a: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Указывать окружение, на котором обнаружился дефект.</a:t>
            </a: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Воспроизводить дефект, следуя собственным шагам.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3"/>
          <p:cNvPicPr preferRelativeResize="0"/>
          <p:nvPr/>
        </p:nvPicPr>
        <p:blipFill rotWithShape="1">
          <a:blip r:embed="rId4">
            <a:alphaModFix/>
          </a:blip>
          <a:srcRect b="0" l="33404" r="0" t="0"/>
          <a:stretch/>
        </p:blipFill>
        <p:spPr>
          <a:xfrm>
            <a:off x="3048271" y="-131200"/>
            <a:ext cx="608943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3"/>
          <p:cNvPicPr preferRelativeResize="0"/>
          <p:nvPr/>
        </p:nvPicPr>
        <p:blipFill>
          <a:blip r:embed="rId5">
            <a:alphaModFix amt="71000"/>
          </a:blip>
          <a:stretch>
            <a:fillRect/>
          </a:stretch>
        </p:blipFill>
        <p:spPr>
          <a:xfrm>
            <a:off x="5873725" y="-131200"/>
            <a:ext cx="6000123" cy="54991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33"/>
          <p:cNvCxnSpPr/>
          <p:nvPr/>
        </p:nvCxnSpPr>
        <p:spPr>
          <a:xfrm>
            <a:off x="770850" y="339156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33"/>
          <p:cNvCxnSpPr/>
          <p:nvPr/>
        </p:nvCxnSpPr>
        <p:spPr>
          <a:xfrm>
            <a:off x="770850" y="258676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33"/>
          <p:cNvSpPr txBox="1"/>
          <p:nvPr/>
        </p:nvSpPr>
        <p:spPr>
          <a:xfrm>
            <a:off x="540000" y="360000"/>
            <a:ext cx="653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Программа курса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6" name="Google Shape;146;p33"/>
          <p:cNvSpPr txBox="1"/>
          <p:nvPr/>
        </p:nvSpPr>
        <p:spPr>
          <a:xfrm>
            <a:off x="1034145" y="1308800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Введение в тестирование ПО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7" name="Google Shape;147;p33"/>
          <p:cNvSpPr txBox="1"/>
          <p:nvPr/>
        </p:nvSpPr>
        <p:spPr>
          <a:xfrm>
            <a:off x="1021176" y="2132300"/>
            <a:ext cx="285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Работа с документацией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8" name="Google Shape;148;p33"/>
          <p:cNvSpPr txBox="1"/>
          <p:nvPr/>
        </p:nvSpPr>
        <p:spPr>
          <a:xfrm>
            <a:off x="1021177" y="2943575"/>
            <a:ext cx="304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чек-листов. Теория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49" name="Google Shape;149;p33"/>
          <p:cNvCxnSpPr>
            <a:stCxn id="150" idx="4"/>
            <a:endCxn id="151" idx="0"/>
          </p:cNvCxnSpPr>
          <p:nvPr/>
        </p:nvCxnSpPr>
        <p:spPr>
          <a:xfrm>
            <a:off x="770850" y="1755201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" name="Google Shape;152;p33"/>
          <p:cNvSpPr/>
          <p:nvPr/>
        </p:nvSpPr>
        <p:spPr>
          <a:xfrm>
            <a:off x="540000" y="373307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endParaRPr b="1" sz="1600">
              <a:solidFill>
                <a:srgbClr val="9F98FF"/>
              </a:solidFill>
              <a:highlight>
                <a:srgbClr val="9F98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3" name="Google Shape;153;p33"/>
          <p:cNvSpPr txBox="1"/>
          <p:nvPr/>
        </p:nvSpPr>
        <p:spPr>
          <a:xfrm>
            <a:off x="1034145" y="4553175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тест-кейсов. Теория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54" name="Google Shape;154;p33"/>
          <p:cNvCxnSpPr>
            <a:stCxn id="152" idx="4"/>
            <a:endCxn id="155" idx="0"/>
          </p:cNvCxnSpPr>
          <p:nvPr/>
        </p:nvCxnSpPr>
        <p:spPr>
          <a:xfrm>
            <a:off x="770850" y="4194776"/>
            <a:ext cx="0" cy="343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33"/>
          <p:cNvSpPr txBox="1"/>
          <p:nvPr/>
        </p:nvSpPr>
        <p:spPr>
          <a:xfrm>
            <a:off x="1034145" y="3754850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чек-листов. Практика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57" name="Google Shape;157;p33"/>
          <p:cNvCxnSpPr/>
          <p:nvPr/>
        </p:nvCxnSpPr>
        <p:spPr>
          <a:xfrm>
            <a:off x="4680700" y="338727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33"/>
          <p:cNvCxnSpPr/>
          <p:nvPr/>
        </p:nvCxnSpPr>
        <p:spPr>
          <a:xfrm>
            <a:off x="4680700" y="258247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33"/>
          <p:cNvSpPr txBox="1"/>
          <p:nvPr/>
        </p:nvSpPr>
        <p:spPr>
          <a:xfrm>
            <a:off x="4943995" y="1304513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тест-кейсов. Практика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0" name="Google Shape;160;p33"/>
          <p:cNvSpPr txBox="1"/>
          <p:nvPr/>
        </p:nvSpPr>
        <p:spPr>
          <a:xfrm>
            <a:off x="4931013" y="2128002"/>
            <a:ext cx="263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Техники тест-дизайн</a:t>
            </a: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1" name="Google Shape;161;p33"/>
          <p:cNvSpPr txBox="1"/>
          <p:nvPr/>
        </p:nvSpPr>
        <p:spPr>
          <a:xfrm>
            <a:off x="4931027" y="2939288"/>
            <a:ext cx="304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баг-репортов</a:t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62" name="Google Shape;162;p33"/>
          <p:cNvCxnSpPr>
            <a:stCxn id="163" idx="4"/>
            <a:endCxn id="164" idx="0"/>
          </p:cNvCxnSpPr>
          <p:nvPr/>
        </p:nvCxnSpPr>
        <p:spPr>
          <a:xfrm>
            <a:off x="4680700" y="1750788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33"/>
          <p:cNvSpPr/>
          <p:nvPr/>
        </p:nvSpPr>
        <p:spPr>
          <a:xfrm>
            <a:off x="4449850" y="211915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7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6" name="Google Shape;166;p33"/>
          <p:cNvSpPr/>
          <p:nvPr/>
        </p:nvSpPr>
        <p:spPr>
          <a:xfrm>
            <a:off x="4449850" y="37287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9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7" name="Google Shape;167;p33"/>
          <p:cNvSpPr txBox="1"/>
          <p:nvPr/>
        </p:nvSpPr>
        <p:spPr>
          <a:xfrm>
            <a:off x="4943995" y="4548888"/>
            <a:ext cx="366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баг-репортов. Практика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68" name="Google Shape;168;p33"/>
          <p:cNvCxnSpPr>
            <a:stCxn id="166" idx="4"/>
            <a:endCxn id="169" idx="0"/>
          </p:cNvCxnSpPr>
          <p:nvPr/>
        </p:nvCxnSpPr>
        <p:spPr>
          <a:xfrm>
            <a:off x="4680700" y="4190488"/>
            <a:ext cx="0" cy="343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33"/>
          <p:cNvSpPr/>
          <p:nvPr/>
        </p:nvSpPr>
        <p:spPr>
          <a:xfrm>
            <a:off x="4449850" y="45335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0" name="Google Shape;170;p33"/>
          <p:cNvSpPr txBox="1"/>
          <p:nvPr/>
        </p:nvSpPr>
        <p:spPr>
          <a:xfrm>
            <a:off x="4943995" y="3750563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Баг-трекинговые системы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1" name="Google Shape;171;p33"/>
          <p:cNvSpPr txBox="1"/>
          <p:nvPr/>
        </p:nvSpPr>
        <p:spPr>
          <a:xfrm>
            <a:off x="4230250" y="4538250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endParaRPr/>
          </a:p>
        </p:txBody>
      </p:sp>
      <p:cxnSp>
        <p:nvCxnSpPr>
          <p:cNvPr id="172" name="Google Shape;172;p33"/>
          <p:cNvCxnSpPr/>
          <p:nvPr/>
        </p:nvCxnSpPr>
        <p:spPr>
          <a:xfrm>
            <a:off x="4680700" y="5003750"/>
            <a:ext cx="0" cy="1407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" name="Google Shape;173;p33"/>
          <p:cNvSpPr/>
          <p:nvPr/>
        </p:nvSpPr>
        <p:spPr>
          <a:xfrm>
            <a:off x="540000" y="1289213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4" name="Google Shape;174;p33"/>
          <p:cNvSpPr/>
          <p:nvPr/>
        </p:nvSpPr>
        <p:spPr>
          <a:xfrm>
            <a:off x="540000" y="211610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5" name="Google Shape;175;p33"/>
          <p:cNvSpPr/>
          <p:nvPr/>
        </p:nvSpPr>
        <p:spPr>
          <a:xfrm>
            <a:off x="4449850" y="2923963"/>
            <a:ext cx="461700" cy="461700"/>
          </a:xfrm>
          <a:prstGeom prst="ellipse">
            <a:avLst/>
          </a:prstGeom>
          <a:solidFill>
            <a:srgbClr val="6654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8</a:t>
            </a:r>
            <a:endParaRPr b="1" sz="16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6" name="Google Shape;176;p33"/>
          <p:cNvSpPr/>
          <p:nvPr/>
        </p:nvSpPr>
        <p:spPr>
          <a:xfrm>
            <a:off x="540000" y="29245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7" name="Google Shape;177;p33"/>
          <p:cNvSpPr/>
          <p:nvPr/>
        </p:nvSpPr>
        <p:spPr>
          <a:xfrm>
            <a:off x="540000" y="454155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endParaRPr b="1" sz="1600">
              <a:solidFill>
                <a:srgbClr val="9F98FF"/>
              </a:solidFill>
              <a:highlight>
                <a:srgbClr val="9F98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8" name="Google Shape;178;p33"/>
          <p:cNvSpPr/>
          <p:nvPr/>
        </p:nvSpPr>
        <p:spPr>
          <a:xfrm>
            <a:off x="4449850" y="12860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6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1"/>
          <p:cNvSpPr txBox="1"/>
          <p:nvPr/>
        </p:nvSpPr>
        <p:spPr>
          <a:xfrm>
            <a:off x="1065125" y="3787075"/>
            <a:ext cx="701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 забудьте написать достижения, трудности и пожелания в комментариях к уроку:)</a:t>
            </a:r>
            <a:endParaRPr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4"/>
          <p:cNvPicPr preferRelativeResize="0"/>
          <p:nvPr/>
        </p:nvPicPr>
        <p:blipFill rotWithShape="1">
          <a:blip r:embed="rId4">
            <a:alphaModFix/>
          </a:blip>
          <a:srcRect b="0" l="33404" r="0" t="0"/>
          <a:stretch/>
        </p:blipFill>
        <p:spPr>
          <a:xfrm>
            <a:off x="3048271" y="-131200"/>
            <a:ext cx="608943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4"/>
          <p:cNvPicPr preferRelativeResize="0"/>
          <p:nvPr/>
        </p:nvPicPr>
        <p:blipFill>
          <a:blip r:embed="rId5">
            <a:alphaModFix amt="71000"/>
          </a:blip>
          <a:stretch>
            <a:fillRect/>
          </a:stretch>
        </p:blipFill>
        <p:spPr>
          <a:xfrm>
            <a:off x="5873725" y="-131200"/>
            <a:ext cx="6000123" cy="54991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34"/>
          <p:cNvCxnSpPr/>
          <p:nvPr/>
        </p:nvCxnSpPr>
        <p:spPr>
          <a:xfrm>
            <a:off x="770850" y="339156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34"/>
          <p:cNvCxnSpPr/>
          <p:nvPr/>
        </p:nvCxnSpPr>
        <p:spPr>
          <a:xfrm>
            <a:off x="770850" y="258676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34"/>
          <p:cNvSpPr txBox="1"/>
          <p:nvPr/>
        </p:nvSpPr>
        <p:spPr>
          <a:xfrm>
            <a:off x="540000" y="360000"/>
            <a:ext cx="653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Программа курса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8" name="Google Shape;188;p34"/>
          <p:cNvSpPr txBox="1"/>
          <p:nvPr/>
        </p:nvSpPr>
        <p:spPr>
          <a:xfrm>
            <a:off x="1034145" y="1308800"/>
            <a:ext cx="366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Основы клиент-серверной архитектуры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9" name="Google Shape;189;p34"/>
          <p:cNvSpPr txBox="1"/>
          <p:nvPr/>
        </p:nvSpPr>
        <p:spPr>
          <a:xfrm>
            <a:off x="1021163" y="2132290"/>
            <a:ext cx="2634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веб-приложений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0" name="Google Shape;190;p34"/>
          <p:cNvSpPr txBox="1"/>
          <p:nvPr/>
        </p:nvSpPr>
        <p:spPr>
          <a:xfrm>
            <a:off x="1021177" y="2943575"/>
            <a:ext cx="3042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Кроссбраузерное тестирование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91" name="Google Shape;191;p34"/>
          <p:cNvCxnSpPr>
            <a:stCxn id="192" idx="4"/>
            <a:endCxn id="193" idx="0"/>
          </p:cNvCxnSpPr>
          <p:nvPr/>
        </p:nvCxnSpPr>
        <p:spPr>
          <a:xfrm>
            <a:off x="770850" y="1755076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34"/>
          <p:cNvSpPr/>
          <p:nvPr/>
        </p:nvSpPr>
        <p:spPr>
          <a:xfrm>
            <a:off x="540000" y="2928263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3" name="Google Shape;193;p34"/>
          <p:cNvSpPr/>
          <p:nvPr/>
        </p:nvSpPr>
        <p:spPr>
          <a:xfrm>
            <a:off x="540000" y="212347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5" name="Google Shape;195;p34"/>
          <p:cNvSpPr/>
          <p:nvPr/>
        </p:nvSpPr>
        <p:spPr>
          <a:xfrm>
            <a:off x="540000" y="373307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6" name="Google Shape;196;p34"/>
          <p:cNvSpPr txBox="1"/>
          <p:nvPr/>
        </p:nvSpPr>
        <p:spPr>
          <a:xfrm>
            <a:off x="1034145" y="4553175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Charles Proxy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97" name="Google Shape;197;p34"/>
          <p:cNvCxnSpPr>
            <a:stCxn id="195" idx="4"/>
            <a:endCxn id="198" idx="0"/>
          </p:cNvCxnSpPr>
          <p:nvPr/>
        </p:nvCxnSpPr>
        <p:spPr>
          <a:xfrm>
            <a:off x="770850" y="4194776"/>
            <a:ext cx="0" cy="343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" name="Google Shape;198;p34"/>
          <p:cNvSpPr/>
          <p:nvPr/>
        </p:nvSpPr>
        <p:spPr>
          <a:xfrm>
            <a:off x="540000" y="453787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9" name="Google Shape;199;p34"/>
          <p:cNvSpPr txBox="1"/>
          <p:nvPr/>
        </p:nvSpPr>
        <p:spPr>
          <a:xfrm>
            <a:off x="1034145" y="3754850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DevTools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00" name="Google Shape;200;p34"/>
          <p:cNvCxnSpPr/>
          <p:nvPr/>
        </p:nvCxnSpPr>
        <p:spPr>
          <a:xfrm>
            <a:off x="4680700" y="338727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34"/>
          <p:cNvCxnSpPr/>
          <p:nvPr/>
        </p:nvCxnSpPr>
        <p:spPr>
          <a:xfrm>
            <a:off x="4680700" y="258247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" name="Google Shape;202;p34"/>
          <p:cNvSpPr txBox="1"/>
          <p:nvPr/>
        </p:nvSpPr>
        <p:spPr>
          <a:xfrm>
            <a:off x="4943995" y="1304513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RestAPI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3" name="Google Shape;203;p34"/>
          <p:cNvSpPr txBox="1"/>
          <p:nvPr/>
        </p:nvSpPr>
        <p:spPr>
          <a:xfrm>
            <a:off x="4931032" y="1980300"/>
            <a:ext cx="41265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RestAPI. Практика на примере сервиса Юла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4" name="Google Shape;204;p34"/>
          <p:cNvSpPr txBox="1"/>
          <p:nvPr/>
        </p:nvSpPr>
        <p:spPr>
          <a:xfrm>
            <a:off x="4931024" y="2802963"/>
            <a:ext cx="41265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RestAPI. Написание автотестов в Postman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05" name="Google Shape;205;p34"/>
          <p:cNvCxnSpPr>
            <a:stCxn id="206" idx="4"/>
            <a:endCxn id="207" idx="0"/>
          </p:cNvCxnSpPr>
          <p:nvPr/>
        </p:nvCxnSpPr>
        <p:spPr>
          <a:xfrm>
            <a:off x="4680700" y="1750788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" name="Google Shape;208;p34"/>
          <p:cNvSpPr/>
          <p:nvPr/>
        </p:nvSpPr>
        <p:spPr>
          <a:xfrm>
            <a:off x="4449850" y="292397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7" name="Google Shape;207;p34"/>
          <p:cNvSpPr/>
          <p:nvPr/>
        </p:nvSpPr>
        <p:spPr>
          <a:xfrm>
            <a:off x="4449850" y="21191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9" name="Google Shape;209;p34"/>
          <p:cNvSpPr/>
          <p:nvPr/>
        </p:nvSpPr>
        <p:spPr>
          <a:xfrm>
            <a:off x="4449850" y="37287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0" name="Google Shape;210;p34"/>
          <p:cNvSpPr txBox="1"/>
          <p:nvPr/>
        </p:nvSpPr>
        <p:spPr>
          <a:xfrm>
            <a:off x="4943995" y="4421563"/>
            <a:ext cx="366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Практика: реальные кейсы из жизни тестировщика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11" name="Google Shape;211;p34"/>
          <p:cNvCxnSpPr>
            <a:stCxn id="209" idx="4"/>
            <a:endCxn id="212" idx="0"/>
          </p:cNvCxnSpPr>
          <p:nvPr/>
        </p:nvCxnSpPr>
        <p:spPr>
          <a:xfrm>
            <a:off x="4680700" y="4190488"/>
            <a:ext cx="0" cy="343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" name="Google Shape;212;p34"/>
          <p:cNvSpPr/>
          <p:nvPr/>
        </p:nvSpPr>
        <p:spPr>
          <a:xfrm>
            <a:off x="4449850" y="45335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3" name="Google Shape;213;p34"/>
          <p:cNvSpPr txBox="1"/>
          <p:nvPr/>
        </p:nvSpPr>
        <p:spPr>
          <a:xfrm>
            <a:off x="4943995" y="3750563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Mobile WEB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4" name="Google Shape;214;p34"/>
          <p:cNvSpPr/>
          <p:nvPr/>
        </p:nvSpPr>
        <p:spPr>
          <a:xfrm>
            <a:off x="4449850" y="1273913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5" name="Google Shape;215;p34"/>
          <p:cNvSpPr txBox="1"/>
          <p:nvPr/>
        </p:nvSpPr>
        <p:spPr>
          <a:xfrm>
            <a:off x="4230250" y="4538250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20</a:t>
            </a:r>
            <a:endParaRPr/>
          </a:p>
        </p:txBody>
      </p:sp>
      <p:sp>
        <p:nvSpPr>
          <p:cNvPr id="216" name="Google Shape;216;p34"/>
          <p:cNvSpPr/>
          <p:nvPr/>
        </p:nvSpPr>
        <p:spPr>
          <a:xfrm>
            <a:off x="540000" y="128922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7" name="Google Shape;217;p34"/>
          <p:cNvSpPr txBox="1"/>
          <p:nvPr/>
        </p:nvSpPr>
        <p:spPr>
          <a:xfrm>
            <a:off x="320400" y="1321025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11</a:t>
            </a:r>
            <a:endParaRPr/>
          </a:p>
        </p:txBody>
      </p:sp>
      <p:sp>
        <p:nvSpPr>
          <p:cNvPr id="218" name="Google Shape;218;p34"/>
          <p:cNvSpPr txBox="1"/>
          <p:nvPr/>
        </p:nvSpPr>
        <p:spPr>
          <a:xfrm>
            <a:off x="320400" y="2139638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12</a:t>
            </a:r>
            <a:endParaRPr/>
          </a:p>
        </p:txBody>
      </p:sp>
      <p:sp>
        <p:nvSpPr>
          <p:cNvPr id="219" name="Google Shape;219;p34"/>
          <p:cNvSpPr txBox="1"/>
          <p:nvPr/>
        </p:nvSpPr>
        <p:spPr>
          <a:xfrm>
            <a:off x="320400" y="2943563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13</a:t>
            </a:r>
            <a:endParaRPr/>
          </a:p>
        </p:txBody>
      </p:sp>
      <p:sp>
        <p:nvSpPr>
          <p:cNvPr id="220" name="Google Shape;220;p34"/>
          <p:cNvSpPr txBox="1"/>
          <p:nvPr/>
        </p:nvSpPr>
        <p:spPr>
          <a:xfrm>
            <a:off x="320400" y="3747563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14</a:t>
            </a:r>
            <a:endParaRPr/>
          </a:p>
        </p:txBody>
      </p:sp>
      <p:sp>
        <p:nvSpPr>
          <p:cNvPr id="221" name="Google Shape;221;p34"/>
          <p:cNvSpPr txBox="1"/>
          <p:nvPr/>
        </p:nvSpPr>
        <p:spPr>
          <a:xfrm>
            <a:off x="320400" y="4554063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15</a:t>
            </a:r>
            <a:endParaRPr/>
          </a:p>
        </p:txBody>
      </p:sp>
      <p:sp>
        <p:nvSpPr>
          <p:cNvPr id="222" name="Google Shape;222;p34"/>
          <p:cNvSpPr txBox="1"/>
          <p:nvPr/>
        </p:nvSpPr>
        <p:spPr>
          <a:xfrm>
            <a:off x="4230250" y="1289213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16</a:t>
            </a:r>
            <a:endParaRPr/>
          </a:p>
        </p:txBody>
      </p:sp>
      <p:sp>
        <p:nvSpPr>
          <p:cNvPr id="223" name="Google Shape;223;p34"/>
          <p:cNvSpPr txBox="1"/>
          <p:nvPr/>
        </p:nvSpPr>
        <p:spPr>
          <a:xfrm>
            <a:off x="4230250" y="2135275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17</a:t>
            </a:r>
            <a:endParaRPr/>
          </a:p>
        </p:txBody>
      </p:sp>
      <p:sp>
        <p:nvSpPr>
          <p:cNvPr id="224" name="Google Shape;224;p34"/>
          <p:cNvSpPr txBox="1"/>
          <p:nvPr/>
        </p:nvSpPr>
        <p:spPr>
          <a:xfrm>
            <a:off x="4242600" y="2939275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18</a:t>
            </a:r>
            <a:endParaRPr/>
          </a:p>
        </p:txBody>
      </p:sp>
      <p:sp>
        <p:nvSpPr>
          <p:cNvPr id="225" name="Google Shape;225;p34"/>
          <p:cNvSpPr txBox="1"/>
          <p:nvPr/>
        </p:nvSpPr>
        <p:spPr>
          <a:xfrm>
            <a:off x="4230250" y="3753875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19</a:t>
            </a:r>
            <a:endParaRPr/>
          </a:p>
        </p:txBody>
      </p:sp>
      <p:cxnSp>
        <p:nvCxnSpPr>
          <p:cNvPr id="226" name="Google Shape;226;p34"/>
          <p:cNvCxnSpPr/>
          <p:nvPr/>
        </p:nvCxnSpPr>
        <p:spPr>
          <a:xfrm>
            <a:off x="770850" y="905526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5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5"/>
          <p:cNvPicPr preferRelativeResize="0"/>
          <p:nvPr/>
        </p:nvPicPr>
        <p:blipFill rotWithShape="1">
          <a:blip r:embed="rId5">
            <a:alphaModFix/>
          </a:blip>
          <a:srcRect b="0" l="63811" r="0" t="0"/>
          <a:stretch/>
        </p:blipFill>
        <p:spPr>
          <a:xfrm>
            <a:off x="5828701" y="0"/>
            <a:ext cx="3309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5"/>
          <p:cNvSpPr txBox="1"/>
          <p:nvPr/>
        </p:nvSpPr>
        <p:spPr>
          <a:xfrm>
            <a:off x="540000" y="360000"/>
            <a:ext cx="474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будет на уроке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4" name="Google Shape;234;p35"/>
          <p:cNvSpPr txBox="1"/>
          <p:nvPr/>
        </p:nvSpPr>
        <p:spPr>
          <a:xfrm>
            <a:off x="540000" y="1129800"/>
            <a:ext cx="6810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Баг-репорт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Жизненный цикл баг-репорта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Атрибуты баг-репорта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Составление баг-репортов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35" name="Google Shape;23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5950" y="1210725"/>
            <a:ext cx="2722227" cy="229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5"/>
          <p:cNvPicPr preferRelativeResize="0"/>
          <p:nvPr/>
        </p:nvPicPr>
        <p:blipFill rotWithShape="1">
          <a:blip r:embed="rId7">
            <a:alphaModFix/>
          </a:blip>
          <a:srcRect b="0" l="19314" r="57827" t="85981"/>
          <a:stretch/>
        </p:blipFill>
        <p:spPr>
          <a:xfrm flipH="1" rot="10800000">
            <a:off x="1480650" y="3800624"/>
            <a:ext cx="2045573" cy="72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/>
          <p:cNvPicPr preferRelativeResize="0"/>
          <p:nvPr/>
        </p:nvPicPr>
        <p:blipFill rotWithShape="1">
          <a:blip r:embed="rId7">
            <a:alphaModFix/>
          </a:blip>
          <a:srcRect b="0" l="19315" r="58986" t="85981"/>
          <a:stretch/>
        </p:blipFill>
        <p:spPr>
          <a:xfrm>
            <a:off x="-333700" y="3976650"/>
            <a:ext cx="1941801" cy="72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6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6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6"/>
          <p:cNvSpPr txBox="1"/>
          <p:nvPr/>
        </p:nvSpPr>
        <p:spPr>
          <a:xfrm>
            <a:off x="540000" y="360000"/>
            <a:ext cx="474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Дефект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5" name="Google Shape;245;p36"/>
          <p:cNvSpPr txBox="1"/>
          <p:nvPr/>
        </p:nvSpPr>
        <p:spPr>
          <a:xfrm>
            <a:off x="540000" y="1127913"/>
            <a:ext cx="860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Дефект (баг) </a:t>
            </a: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 это отклонение фактического результата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 ожидаемого. </a:t>
            </a:r>
            <a:endParaRPr b="1" sz="1800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macBook.png" id="246" name="Google Shape;246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8700" y="1896361"/>
            <a:ext cx="3994600" cy="24107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Снимок.png" id="247" name="Google Shape;247;p36"/>
          <p:cNvPicPr preferRelativeResize="0"/>
          <p:nvPr/>
        </p:nvPicPr>
        <p:blipFill rotWithShape="1">
          <a:blip r:embed="rId7">
            <a:alphaModFix/>
          </a:blip>
          <a:srcRect b="0" l="4627" r="4627" t="1029"/>
          <a:stretch/>
        </p:blipFill>
        <p:spPr>
          <a:xfrm>
            <a:off x="1194153" y="2125959"/>
            <a:ext cx="2903697" cy="17916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cBook.png" id="248" name="Google Shape;248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60700" y="1896361"/>
            <a:ext cx="3994600" cy="241074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6"/>
          <p:cNvSpPr/>
          <p:nvPr/>
        </p:nvSpPr>
        <p:spPr>
          <a:xfrm>
            <a:off x="5409000" y="2116325"/>
            <a:ext cx="2906100" cy="180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900"/>
              <a:t>404</a:t>
            </a:r>
            <a:endParaRPr b="1" sz="3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/>
              <a:t>not found</a:t>
            </a:r>
            <a:endParaRPr sz="1700"/>
          </a:p>
        </p:txBody>
      </p:sp>
      <p:sp>
        <p:nvSpPr>
          <p:cNvPr id="250" name="Google Shape;250;p36"/>
          <p:cNvSpPr txBox="1"/>
          <p:nvPr/>
        </p:nvSpPr>
        <p:spPr>
          <a:xfrm>
            <a:off x="740400" y="4282025"/>
            <a:ext cx="383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accent6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Ожидание</a:t>
            </a:r>
            <a:endParaRPr/>
          </a:p>
        </p:txBody>
      </p:sp>
      <p:sp>
        <p:nvSpPr>
          <p:cNvPr id="251" name="Google Shape;251;p36"/>
          <p:cNvSpPr txBox="1"/>
          <p:nvPr/>
        </p:nvSpPr>
        <p:spPr>
          <a:xfrm>
            <a:off x="4946250" y="4282025"/>
            <a:ext cx="383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accent6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 факту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7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7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7"/>
          <p:cNvPicPr preferRelativeResize="0"/>
          <p:nvPr/>
        </p:nvPicPr>
        <p:blipFill rotWithShape="1">
          <a:blip r:embed="rId6">
            <a:alphaModFix/>
          </a:blip>
          <a:srcRect b="14224" l="0" r="0" t="5999"/>
          <a:stretch/>
        </p:blipFill>
        <p:spPr>
          <a:xfrm>
            <a:off x="1584750" y="694200"/>
            <a:ext cx="5974500" cy="375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8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8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8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8"/>
          <p:cNvSpPr txBox="1"/>
          <p:nvPr/>
        </p:nvSpPr>
        <p:spPr>
          <a:xfrm>
            <a:off x="540000" y="360000"/>
            <a:ext cx="6362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чт</a:t>
            </a: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 опираемся 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 заведении дефекта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7" name="Google Shape;267;p38"/>
          <p:cNvSpPr txBox="1"/>
          <p:nvPr/>
        </p:nvSpPr>
        <p:spPr>
          <a:xfrm>
            <a:off x="695375" y="2099700"/>
            <a:ext cx="30375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требования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спецификации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технические задания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68" name="Google Shape;268;p38"/>
          <p:cNvPicPr preferRelativeResize="0"/>
          <p:nvPr/>
        </p:nvPicPr>
        <p:blipFill rotWithShape="1">
          <a:blip r:embed="rId7">
            <a:alphaModFix/>
          </a:blip>
          <a:srcRect b="0" l="19314" r="57827" t="85981"/>
          <a:stretch/>
        </p:blipFill>
        <p:spPr>
          <a:xfrm flipH="1" rot="10800000">
            <a:off x="2166450" y="3800624"/>
            <a:ext cx="2045573" cy="72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8"/>
          <p:cNvPicPr preferRelativeResize="0"/>
          <p:nvPr/>
        </p:nvPicPr>
        <p:blipFill rotWithShape="1">
          <a:blip r:embed="rId7">
            <a:alphaModFix/>
          </a:blip>
          <a:srcRect b="0" l="19315" r="58986" t="85981"/>
          <a:stretch/>
        </p:blipFill>
        <p:spPr>
          <a:xfrm>
            <a:off x="352100" y="3976650"/>
            <a:ext cx="1941801" cy="72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9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9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9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9"/>
          <p:cNvSpPr txBox="1"/>
          <p:nvPr/>
        </p:nvSpPr>
        <p:spPr>
          <a:xfrm>
            <a:off x="540000" y="360000"/>
            <a:ext cx="6362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чт</a:t>
            </a: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 опираемся 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 заведении дефекта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78" name="Google Shape;278;p39"/>
          <p:cNvPicPr preferRelativeResize="0"/>
          <p:nvPr/>
        </p:nvPicPr>
        <p:blipFill rotWithShape="1">
          <a:blip r:embed="rId7">
            <a:alphaModFix/>
          </a:blip>
          <a:srcRect b="0" l="19314" r="57827" t="85981"/>
          <a:stretch/>
        </p:blipFill>
        <p:spPr>
          <a:xfrm flipH="1" rot="10800000">
            <a:off x="2166450" y="3800624"/>
            <a:ext cx="2045573" cy="72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9"/>
          <p:cNvPicPr preferRelativeResize="0"/>
          <p:nvPr/>
        </p:nvPicPr>
        <p:blipFill rotWithShape="1">
          <a:blip r:embed="rId7">
            <a:alphaModFix/>
          </a:blip>
          <a:srcRect b="0" l="19315" r="58986" t="85981"/>
          <a:stretch/>
        </p:blipFill>
        <p:spPr>
          <a:xfrm>
            <a:off x="352100" y="3976650"/>
            <a:ext cx="1941801" cy="721024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9"/>
          <p:cNvSpPr txBox="1"/>
          <p:nvPr/>
        </p:nvSpPr>
        <p:spPr>
          <a:xfrm>
            <a:off x="4200575" y="2099700"/>
            <a:ext cx="37842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4.</a:t>
            </a: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	на предыдущий опыт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5.</a:t>
            </a: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	на критерии качества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6.</a:t>
            </a: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	на логику и здравый смысл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1" name="Google Shape;281;p39"/>
          <p:cNvSpPr txBox="1"/>
          <p:nvPr/>
        </p:nvSpPr>
        <p:spPr>
          <a:xfrm>
            <a:off x="695375" y="2099700"/>
            <a:ext cx="30375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требования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спецификации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технические задания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0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0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0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0"/>
          <p:cNvSpPr txBox="1"/>
          <p:nvPr/>
        </p:nvSpPr>
        <p:spPr>
          <a:xfrm>
            <a:off x="578700" y="360000"/>
            <a:ext cx="636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Причины появления дефектов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0" name="Google Shape;290;p40"/>
          <p:cNvSpPr txBox="1"/>
          <p:nvPr/>
        </p:nvSpPr>
        <p:spPr>
          <a:xfrm>
            <a:off x="845700" y="1430575"/>
            <a:ext cx="822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Проблемы в коммуникациях между членами команды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1" name="Google Shape;291;p40"/>
          <p:cNvSpPr/>
          <p:nvPr/>
        </p:nvSpPr>
        <p:spPr>
          <a:xfrm>
            <a:off x="716775" y="1421425"/>
            <a:ext cx="480000" cy="480000"/>
          </a:xfrm>
          <a:prstGeom prst="ellipse">
            <a:avLst/>
          </a:prstGeom>
          <a:solidFill>
            <a:srgbClr val="5612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2" name="Google Shape;292;p40"/>
          <p:cNvSpPr txBox="1"/>
          <p:nvPr/>
        </p:nvSpPr>
        <p:spPr>
          <a:xfrm>
            <a:off x="845700" y="2158438"/>
            <a:ext cx="822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Сложность программного обеспечения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3" name="Google Shape;293;p40"/>
          <p:cNvSpPr/>
          <p:nvPr/>
        </p:nvSpPr>
        <p:spPr>
          <a:xfrm>
            <a:off x="716775" y="2149288"/>
            <a:ext cx="480000" cy="480000"/>
          </a:xfrm>
          <a:prstGeom prst="ellipse">
            <a:avLst/>
          </a:prstGeom>
          <a:solidFill>
            <a:srgbClr val="5612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4" name="Google Shape;294;p40"/>
          <p:cNvSpPr txBox="1"/>
          <p:nvPr/>
        </p:nvSpPr>
        <p:spPr>
          <a:xfrm>
            <a:off x="845688" y="2858888"/>
            <a:ext cx="822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Изменение требований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5" name="Google Shape;295;p40"/>
          <p:cNvSpPr/>
          <p:nvPr/>
        </p:nvSpPr>
        <p:spPr>
          <a:xfrm>
            <a:off x="716763" y="2849738"/>
            <a:ext cx="480000" cy="480000"/>
          </a:xfrm>
          <a:prstGeom prst="ellipse">
            <a:avLst/>
          </a:prstGeom>
          <a:solidFill>
            <a:srgbClr val="5612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6" name="Google Shape;296;p40"/>
          <p:cNvSpPr txBox="1"/>
          <p:nvPr/>
        </p:nvSpPr>
        <p:spPr>
          <a:xfrm>
            <a:off x="845688" y="3559338"/>
            <a:ext cx="822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Ошибки программистов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7" name="Google Shape;297;p40"/>
          <p:cNvSpPr/>
          <p:nvPr/>
        </p:nvSpPr>
        <p:spPr>
          <a:xfrm>
            <a:off x="716763" y="3550188"/>
            <a:ext cx="480000" cy="480000"/>
          </a:xfrm>
          <a:prstGeom prst="ellipse">
            <a:avLst/>
          </a:prstGeom>
          <a:solidFill>
            <a:srgbClr val="5612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8" name="Google Shape;298;p40"/>
          <p:cNvSpPr txBox="1"/>
          <p:nvPr/>
        </p:nvSpPr>
        <p:spPr>
          <a:xfrm>
            <a:off x="845688" y="4259788"/>
            <a:ext cx="822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Ошибки тестировщиков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9" name="Google Shape;299;p40"/>
          <p:cNvSpPr/>
          <p:nvPr/>
        </p:nvSpPr>
        <p:spPr>
          <a:xfrm>
            <a:off x="716763" y="4250638"/>
            <a:ext cx="480000" cy="480000"/>
          </a:xfrm>
          <a:prstGeom prst="ellipse">
            <a:avLst/>
          </a:prstGeom>
          <a:solidFill>
            <a:srgbClr val="5612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